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875" r:id="rId1"/>
    <p:sldMasterId id="2147484043" r:id="rId2"/>
  </p:sldMasterIdLst>
  <p:notesMasterIdLst>
    <p:notesMasterId r:id="rId13"/>
  </p:notesMasterIdLst>
  <p:handoutMasterIdLst>
    <p:handoutMasterId r:id="rId14"/>
  </p:handoutMasterIdLst>
  <p:sldIdLst>
    <p:sldId id="602" r:id="rId3"/>
    <p:sldId id="518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</p:sldIdLst>
  <p:sldSz cx="9144000" cy="6858000" type="screen4x3"/>
  <p:notesSz cx="7099300" cy="10234613"/>
  <p:embeddedFontLst>
    <p:embeddedFont>
      <p:font typeface="Corbel" pitchFamily="34" charset="0"/>
      <p:regular r:id="rId15"/>
      <p:bold r:id="rId16"/>
      <p:italic r:id="rId17"/>
      <p:boldItalic r:id="rId18"/>
    </p:embeddedFont>
    <p:embeddedFont>
      <p:font typeface="Wingdings 2" pitchFamily="18" charset="2"/>
      <p:regular r:id="rId19"/>
    </p:embeddedFont>
    <p:embeddedFont>
      <p:font typeface="Times" pitchFamily="18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Wingdings 3" pitchFamily="18" charset="2"/>
      <p:regular r:id="rId2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LINOWSKI Martin" initials="K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D22E97"/>
    <a:srgbClr val="FFFFFF"/>
    <a:srgbClr val="00FF00"/>
    <a:srgbClr val="000000"/>
    <a:srgbClr val="EED4F4"/>
    <a:srgbClr val="BDFFCB"/>
    <a:srgbClr val="D1EBF7"/>
    <a:srgbClr val="F8F6C4"/>
    <a:srgbClr val="B923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14" autoAdjust="0"/>
    <p:restoredTop sz="93656" autoAdjust="0"/>
  </p:normalViewPr>
  <p:slideViewPr>
    <p:cSldViewPr>
      <p:cViewPr varScale="1">
        <p:scale>
          <a:sx n="65" d="100"/>
          <a:sy n="65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08" y="-114"/>
      </p:cViewPr>
      <p:guideLst>
        <p:guide orient="horz" pos="3225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4931" cy="5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3" tIns="47396" rIns="94793" bIns="4739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18" y="1"/>
            <a:ext cx="3074931" cy="5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3" tIns="47396" rIns="94793" bIns="473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662"/>
            <a:ext cx="3074931" cy="5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3" tIns="47396" rIns="94793" bIns="4739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18" y="9721662"/>
            <a:ext cx="3074931" cy="5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3" tIns="47396" rIns="94793" bIns="473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73DDDA5F-C880-486A-8196-6C1ED378AD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290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8"/>
            <a:ext cx="3076585" cy="51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2" tIns="47486" rIns="94972" bIns="47486" numCol="1" anchor="t" anchorCtr="0" compatLnSpc="1">
            <a:prstTxWarp prst="textNoShape">
              <a:avLst/>
            </a:prstTxWarp>
          </a:bodyPr>
          <a:lstStyle>
            <a:lvl1pPr defTabSz="949567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17" y="8"/>
            <a:ext cx="3076585" cy="51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2" tIns="47486" rIns="94972" bIns="47486" numCol="1" anchor="t" anchorCtr="0" compatLnSpc="1">
            <a:prstTxWarp prst="textNoShape">
              <a:avLst/>
            </a:prstTxWarp>
          </a:bodyPr>
          <a:lstStyle>
            <a:lvl1pPr algn="r" defTabSz="949567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92" y="4861653"/>
            <a:ext cx="5203727" cy="460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2" tIns="47486" rIns="94972" bIns="474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666"/>
            <a:ext cx="3076585" cy="51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2" tIns="47486" rIns="94972" bIns="47486" numCol="1" anchor="b" anchorCtr="0" compatLnSpc="1">
            <a:prstTxWarp prst="textNoShape">
              <a:avLst/>
            </a:prstTxWarp>
          </a:bodyPr>
          <a:lstStyle>
            <a:lvl1pPr defTabSz="949567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17" y="9721666"/>
            <a:ext cx="3076585" cy="51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72" tIns="47486" rIns="94972" bIns="47486" numCol="1" anchor="b" anchorCtr="0" compatLnSpc="1">
            <a:prstTxWarp prst="textNoShape">
              <a:avLst/>
            </a:prstTxWarp>
          </a:bodyPr>
          <a:lstStyle>
            <a:lvl1pPr algn="r" defTabSz="949567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62F9300D-A4F2-4D89-ACCC-2A8D6755E51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52108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408">
              <a:defRPr/>
            </a:pPr>
            <a:fld id="{5D873938-359D-4E7D-BAC1-34E2B8EE8C72}" type="slidenum">
              <a:rPr lang="en-GB" smtClean="0"/>
              <a:pPr defTabSz="949408">
                <a:defRPr/>
              </a:pPr>
              <a:t>1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408">
              <a:defRPr/>
            </a:pPr>
            <a:fld id="{5D873938-359D-4E7D-BAC1-34E2B8EE8C72}" type="slidenum">
              <a:rPr lang="en-GB" smtClean="0"/>
              <a:pPr defTabSz="949408">
                <a:defRPr/>
              </a:pPr>
              <a:t>10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408">
              <a:defRPr/>
            </a:pPr>
            <a:fld id="{5D873938-359D-4E7D-BAC1-34E2B8EE8C72}" type="slidenum">
              <a:rPr lang="en-GB" smtClean="0"/>
              <a:pPr defTabSz="949408">
                <a:defRPr/>
              </a:pPr>
              <a:t>2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408">
              <a:defRPr/>
            </a:pPr>
            <a:fld id="{5D873938-359D-4E7D-BAC1-34E2B8EE8C72}" type="slidenum">
              <a:rPr lang="en-GB" smtClean="0"/>
              <a:pPr defTabSz="949408">
                <a:defRPr/>
              </a:pPr>
              <a:t>3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408">
              <a:defRPr/>
            </a:pPr>
            <a:fld id="{5D873938-359D-4E7D-BAC1-34E2B8EE8C72}" type="slidenum">
              <a:rPr lang="en-GB" smtClean="0"/>
              <a:pPr defTabSz="949408">
                <a:defRPr/>
              </a:pPr>
              <a:t>4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408">
              <a:defRPr/>
            </a:pPr>
            <a:fld id="{5D873938-359D-4E7D-BAC1-34E2B8EE8C72}" type="slidenum">
              <a:rPr lang="en-GB" smtClean="0"/>
              <a:pPr defTabSz="949408">
                <a:defRPr/>
              </a:pPr>
              <a:t>5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408">
              <a:defRPr/>
            </a:pPr>
            <a:fld id="{5D873938-359D-4E7D-BAC1-34E2B8EE8C72}" type="slidenum">
              <a:rPr lang="en-GB" smtClean="0"/>
              <a:pPr defTabSz="949408">
                <a:defRPr/>
              </a:pPr>
              <a:t>6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408">
              <a:defRPr/>
            </a:pPr>
            <a:fld id="{5D873938-359D-4E7D-BAC1-34E2B8EE8C72}" type="slidenum">
              <a:rPr lang="en-GB" smtClean="0"/>
              <a:pPr defTabSz="949408">
                <a:defRPr/>
              </a:pPr>
              <a:t>7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408">
              <a:defRPr/>
            </a:pPr>
            <a:fld id="{5D873938-359D-4E7D-BAC1-34E2B8EE8C72}" type="slidenum">
              <a:rPr lang="en-GB" smtClean="0"/>
              <a:pPr defTabSz="949408">
                <a:defRPr/>
              </a:pPr>
              <a:t>8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49408">
              <a:defRPr/>
            </a:pPr>
            <a:fld id="{5D873938-359D-4E7D-BAC1-34E2B8EE8C72}" type="slidenum">
              <a:rPr lang="en-GB" smtClean="0"/>
              <a:pPr defTabSz="949408">
                <a:defRPr/>
              </a:pPr>
              <a:t>9</a:t>
            </a:fld>
            <a:endParaRPr lang="en-GB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/>
            <a:r>
              <a:rPr lang="en-US" smtClean="0"/>
              <a:t>36</a:t>
            </a:r>
            <a:r>
              <a:rPr lang="en-US" baseline="30000" smtClean="0"/>
              <a:t>th</a:t>
            </a:r>
            <a:r>
              <a:rPr lang="en-US" smtClean="0"/>
              <a:t>  Session WGB 14 Feb. – 4 Mar., 2011</a:t>
            </a:r>
            <a:endParaRPr lang="en-US" sz="24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OES/Evaluation Section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D3EB420-58A1-4050-8F6F-59017AF3016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CAB10EA-988E-445F-AF0F-650BBBC0C463}" type="datetimeFigureOut">
              <a:rPr lang="es-ES" smtClean="0"/>
              <a:pPr/>
              <a:t>17/01/2013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35B8E3-D29D-4D66-8E27-3B8F37F5BA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1052513"/>
            <a:ext cx="8172450" cy="5329237"/>
          </a:xfrm>
          <a:ln>
            <a:noFill/>
          </a:ln>
        </p:spPr>
        <p:txBody>
          <a:bodyPr>
            <a:noAutofit/>
          </a:bodyPr>
          <a:lstStyle/>
          <a:p>
            <a:pPr marL="0" indent="0" eaLnBrk="1" hangingPunct="1">
              <a:lnSpc>
                <a:spcPts val="3500"/>
              </a:lnSpc>
              <a:spcBef>
                <a:spcPts val="0"/>
              </a:spcBef>
            </a:pPr>
            <a:endParaRPr lang="es-MX" sz="2400" b="1" dirty="0" smtClean="0"/>
          </a:p>
          <a:p>
            <a:pPr marL="0" indent="0" algn="ctr" eaLnBrk="1" hangingPunct="1">
              <a:lnSpc>
                <a:spcPts val="3500"/>
              </a:lnSpc>
              <a:spcBef>
                <a:spcPts val="0"/>
              </a:spcBef>
            </a:pPr>
            <a:endParaRPr lang="es-MX" sz="2400" b="1" dirty="0" smtClean="0"/>
          </a:p>
          <a:p>
            <a:pPr marL="0" indent="0" algn="ctr" eaLnBrk="1" hangingPunct="1">
              <a:lnSpc>
                <a:spcPts val="3500"/>
              </a:lnSpc>
              <a:spcBef>
                <a:spcPts val="0"/>
              </a:spcBef>
            </a:pPr>
            <a:endParaRPr lang="es-MX" sz="2400" b="1" dirty="0" smtClean="0"/>
          </a:p>
          <a:p>
            <a:pPr marL="0" indent="0" algn="ctr" eaLnBrk="1" hangingPunct="1">
              <a:lnSpc>
                <a:spcPts val="3500"/>
              </a:lnSpc>
              <a:spcBef>
                <a:spcPts val="0"/>
              </a:spcBef>
              <a:buNone/>
            </a:pPr>
            <a:r>
              <a:rPr lang="es-MX" sz="2400" b="1" dirty="0" smtClean="0"/>
              <a:t>Use of Seiscomp3 in </a:t>
            </a:r>
            <a:r>
              <a:rPr lang="es-MX" sz="2400" b="1" dirty="0" err="1" smtClean="0"/>
              <a:t>Mexico</a:t>
            </a:r>
            <a:endParaRPr lang="es-MX" sz="2400" b="1" dirty="0" smtClean="0"/>
          </a:p>
          <a:p>
            <a:pPr marL="0" indent="0" eaLnBrk="1" hangingPunct="1">
              <a:lnSpc>
                <a:spcPts val="3500"/>
              </a:lnSpc>
              <a:spcBef>
                <a:spcPts val="0"/>
              </a:spcBef>
              <a:buFontTx/>
              <a:buChar char="-"/>
            </a:pPr>
            <a:r>
              <a:rPr lang="es-MX" sz="2400" b="1" dirty="0" smtClean="0"/>
              <a:t>                 </a:t>
            </a:r>
          </a:p>
          <a:p>
            <a:pPr marL="0" indent="0" eaLnBrk="1" hangingPunct="1">
              <a:lnSpc>
                <a:spcPts val="3500"/>
              </a:lnSpc>
              <a:spcBef>
                <a:spcPts val="0"/>
              </a:spcBef>
              <a:buFontTx/>
              <a:buChar char="-"/>
            </a:pPr>
            <a:endParaRPr lang="es-MX" sz="2400" b="1" dirty="0" smtClean="0"/>
          </a:p>
          <a:p>
            <a:pPr algn="r" eaLnBrk="1" hangingPunct="1">
              <a:lnSpc>
                <a:spcPts val="2400"/>
              </a:lnSpc>
              <a:spcBef>
                <a:spcPts val="0"/>
              </a:spcBef>
            </a:pPr>
            <a:endParaRPr lang="en-US" sz="1600" b="1" dirty="0" smtClean="0"/>
          </a:p>
          <a:p>
            <a:pPr algn="r" eaLnBrk="1" hangingPunct="1">
              <a:lnSpc>
                <a:spcPts val="2400"/>
              </a:lnSpc>
              <a:spcBef>
                <a:spcPts val="0"/>
              </a:spcBef>
            </a:pPr>
            <a:endParaRPr lang="es-MX" sz="1600" b="1" dirty="0" smtClean="0"/>
          </a:p>
          <a:p>
            <a:pPr algn="r" eaLnBrk="1" hangingPunct="1">
              <a:lnSpc>
                <a:spcPts val="2400"/>
              </a:lnSpc>
              <a:spcBef>
                <a:spcPts val="0"/>
              </a:spcBef>
            </a:pPr>
            <a:endParaRPr lang="es-MX" sz="1600" b="1" dirty="0" smtClean="0"/>
          </a:p>
          <a:p>
            <a:pPr algn="r" eaLnBrk="1" hangingPunct="1">
              <a:lnSpc>
                <a:spcPts val="2400"/>
              </a:lnSpc>
              <a:spcBef>
                <a:spcPts val="0"/>
              </a:spcBef>
              <a:buNone/>
            </a:pPr>
            <a:endParaRPr lang="es-MX" sz="1600" b="1" dirty="0" smtClean="0"/>
          </a:p>
          <a:p>
            <a:pPr algn="r" eaLnBrk="1" hangingPunct="1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600" b="1" dirty="0" err="1" smtClean="0"/>
              <a:t>Jes</a:t>
            </a:r>
            <a:r>
              <a:rPr lang="es-MX" sz="1600" b="1" dirty="0" smtClean="0"/>
              <a:t>ú</a:t>
            </a:r>
            <a:r>
              <a:rPr lang="en-US" sz="1600" b="1" dirty="0" smtClean="0"/>
              <a:t>s Antonio </a:t>
            </a:r>
            <a:r>
              <a:rPr lang="en-US" sz="1600" b="1" dirty="0" err="1" smtClean="0"/>
              <a:t>Pérez</a:t>
            </a:r>
            <a:r>
              <a:rPr lang="en-US" sz="1600" b="1" dirty="0" smtClean="0"/>
              <a:t> Santana</a:t>
            </a:r>
          </a:p>
          <a:p>
            <a:pPr algn="r">
              <a:buNone/>
            </a:pPr>
            <a:r>
              <a:rPr lang="en-US" sz="1600" dirty="0" err="1" smtClean="0"/>
              <a:t>Instituto</a:t>
            </a:r>
            <a:r>
              <a:rPr lang="en-US" sz="1600" dirty="0" smtClean="0"/>
              <a:t> de </a:t>
            </a:r>
            <a:r>
              <a:rPr lang="en-US" sz="1600" dirty="0" err="1" smtClean="0"/>
              <a:t>Geofisica</a:t>
            </a:r>
            <a:r>
              <a:rPr lang="en-US" sz="1600" dirty="0" smtClean="0"/>
              <a:t>, UNAM</a:t>
            </a:r>
          </a:p>
          <a:p>
            <a:pPr algn="r">
              <a:buNone/>
            </a:pPr>
            <a:r>
              <a:rPr lang="en-US" sz="1600" dirty="0" err="1" smtClean="0"/>
              <a:t>Servicio</a:t>
            </a:r>
            <a:r>
              <a:rPr lang="en-US" sz="1600" dirty="0" smtClean="0"/>
              <a:t> </a:t>
            </a:r>
            <a:r>
              <a:rPr lang="en-US" sz="1600" dirty="0" err="1" smtClean="0"/>
              <a:t>Seismológico</a:t>
            </a:r>
            <a:r>
              <a:rPr lang="en-US" sz="1600" dirty="0" smtClean="0"/>
              <a:t> </a:t>
            </a:r>
            <a:r>
              <a:rPr lang="en-US" sz="1600" dirty="0" err="1" smtClean="0"/>
              <a:t>Nacional</a:t>
            </a:r>
            <a:endParaRPr lang="en-US" sz="1600" dirty="0" smtClean="0"/>
          </a:p>
          <a:p>
            <a:pPr algn="r">
              <a:buNone/>
            </a:pPr>
            <a:r>
              <a:rPr lang="en-US" sz="1600" b="1" dirty="0" smtClean="0"/>
              <a:t>jesus@sismologico.unam.mx</a:t>
            </a:r>
          </a:p>
          <a:p>
            <a:pPr marL="0" indent="0" eaLnBrk="1" hangingPunct="1">
              <a:lnSpc>
                <a:spcPts val="3500"/>
              </a:lnSpc>
              <a:spcBef>
                <a:spcPts val="0"/>
              </a:spcBef>
              <a:buFontTx/>
              <a:buChar char="-"/>
            </a:pPr>
            <a:endParaRPr lang="es-MX" sz="2400" b="1" dirty="0" smtClean="0"/>
          </a:p>
          <a:p>
            <a:pPr marL="0" indent="0" eaLnBrk="1" hangingPunct="1">
              <a:lnSpc>
                <a:spcPts val="3500"/>
              </a:lnSpc>
              <a:spcBef>
                <a:spcPts val="0"/>
              </a:spcBef>
              <a:buFontTx/>
              <a:buChar char="-"/>
            </a:pPr>
            <a:endParaRPr lang="en-US" sz="2400" b="1" dirty="0" smtClean="0"/>
          </a:p>
        </p:txBody>
      </p:sp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3347864" y="3501008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/>
              <a:t>Seiscomp3 User Group Meeting </a:t>
            </a:r>
          </a:p>
          <a:p>
            <a:pPr eaLnBrk="0" hangingPunct="0"/>
            <a:r>
              <a:rPr lang="en-US" sz="1600" b="1" dirty="0" smtClean="0"/>
              <a:t>Potsdam, Germany</a:t>
            </a:r>
          </a:p>
          <a:p>
            <a:pPr eaLnBrk="0" hangingPunct="0"/>
            <a:r>
              <a:rPr lang="en-US" sz="1600" b="1" dirty="0" smtClean="0"/>
              <a:t>January 17, 2013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62142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35000F3-9291-4207-AFF0-85CCFD9010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13 Título"/>
          <p:cNvSpPr txBox="1">
            <a:spLocks/>
          </p:cNvSpPr>
          <p:nvPr/>
        </p:nvSpPr>
        <p:spPr>
          <a:xfrm>
            <a:off x="179512" y="218033"/>
            <a:ext cx="6787480" cy="4746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en-AU" sz="3200" b="1" dirty="0" smtClean="0">
                <a:solidFill>
                  <a:schemeClr val="bg1"/>
                </a:solidFill>
              </a:rPr>
              <a:t>Integration of SC3 into the SSN</a:t>
            </a:r>
            <a:endParaRPr lang="en-US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1340768"/>
            <a:ext cx="8208912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r>
              <a:rPr lang="es-MX" sz="1800" b="1" dirty="0" smtClean="0"/>
              <a:t>	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1700808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Conclusions</a:t>
            </a: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>
              <a:buFontTx/>
              <a:buChar char="-"/>
            </a:pPr>
            <a:r>
              <a:rPr lang="en-US" sz="1800" b="1" dirty="0" smtClean="0">
                <a:solidFill>
                  <a:srgbClr val="002060"/>
                </a:solidFill>
              </a:rPr>
              <a:t>SC3 is a reliable program to determine automatically the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Epicenter and Magnitude of an Event</a:t>
            </a:r>
          </a:p>
          <a:p>
            <a:pPr algn="ctr"/>
            <a:endParaRPr lang="en-US" sz="1800" b="1" dirty="0" smtClean="0">
              <a:solidFill>
                <a:srgbClr val="002060"/>
              </a:solidFill>
            </a:endParaRPr>
          </a:p>
          <a:p>
            <a:pPr algn="ctr">
              <a:buFontTx/>
              <a:buChar char="-"/>
            </a:pPr>
            <a:r>
              <a:rPr lang="en-US" sz="1800" b="1" dirty="0" smtClean="0">
                <a:solidFill>
                  <a:srgbClr val="002060"/>
                </a:solidFill>
              </a:rPr>
              <a:t>It’s very important to define the minimum number of phases that must be used to made the information available to the public</a:t>
            </a:r>
          </a:p>
          <a:p>
            <a:pPr algn="ctr">
              <a:buFontTx/>
              <a:buChar char="-"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algn="ctr">
              <a:buFontTx/>
              <a:buChar char="-"/>
            </a:pPr>
            <a:r>
              <a:rPr lang="en-US" sz="1800" b="1" dirty="0" smtClean="0">
                <a:solidFill>
                  <a:srgbClr val="002060"/>
                </a:solidFill>
              </a:rPr>
              <a:t> For big Earthquakes (M&gt;5) you must  wait for the SC3 Mw Solution</a:t>
            </a:r>
          </a:p>
          <a:p>
            <a:pPr algn="ctr">
              <a:buFontTx/>
              <a:buChar char="-"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algn="ctr">
              <a:buFontTx/>
              <a:buChar char="-"/>
            </a:pPr>
            <a:r>
              <a:rPr lang="en-US" sz="1800" b="1" dirty="0" smtClean="0">
                <a:solidFill>
                  <a:srgbClr val="002060"/>
                </a:solidFill>
              </a:rPr>
              <a:t> SC3 is a strategic element for the SSN operation in Mexico.</a:t>
            </a:r>
          </a:p>
          <a:p>
            <a:pPr algn="ctr">
              <a:buFontTx/>
              <a:buChar char="-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452320" y="6021288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35000F3-9291-4207-AFF0-85CCFD90101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" name="13 Título"/>
          <p:cNvSpPr txBox="1">
            <a:spLocks/>
          </p:cNvSpPr>
          <p:nvPr/>
        </p:nvSpPr>
        <p:spPr>
          <a:xfrm>
            <a:off x="179512" y="218033"/>
            <a:ext cx="6787480" cy="4746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en-AU" sz="3200" b="1" dirty="0" smtClean="0">
                <a:solidFill>
                  <a:schemeClr val="bg1"/>
                </a:solidFill>
              </a:rPr>
              <a:t>Integration of SC3 into the SSN</a:t>
            </a:r>
            <a:endParaRPr lang="en-US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1700808"/>
            <a:ext cx="8208912" cy="4342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r>
              <a:rPr lang="es-MX" sz="1800" b="1" dirty="0" smtClean="0"/>
              <a:t>	- Seiscomp3 </a:t>
            </a:r>
            <a:r>
              <a:rPr lang="es-MX" sz="1800" b="1" dirty="0" err="1" smtClean="0"/>
              <a:t>was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installed</a:t>
            </a:r>
            <a:r>
              <a:rPr lang="es-MX" sz="1800" b="1" dirty="0" smtClean="0"/>
              <a:t> at </a:t>
            </a:r>
            <a:r>
              <a:rPr lang="es-MX" sz="1800" b="1" dirty="0" err="1" smtClean="0"/>
              <a:t>the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end</a:t>
            </a:r>
            <a:r>
              <a:rPr lang="es-MX" sz="1800" b="1" dirty="0" smtClean="0"/>
              <a:t> of </a:t>
            </a:r>
            <a:r>
              <a:rPr lang="es-MX" sz="1800" b="1" dirty="0" err="1" smtClean="0"/>
              <a:t>the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year</a:t>
            </a:r>
            <a:r>
              <a:rPr lang="es-MX" sz="1800" b="1" dirty="0" smtClean="0"/>
              <a:t> 2010 in </a:t>
            </a:r>
            <a:r>
              <a:rPr lang="es-MX" sz="1800" b="1" dirty="0" err="1" smtClean="0"/>
              <a:t>Mexico</a:t>
            </a:r>
            <a:r>
              <a:rPr lang="es-MX" sz="1800" b="1" dirty="0" smtClean="0"/>
              <a:t>.</a:t>
            </a:r>
          </a:p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r>
              <a:rPr lang="es-MX" sz="1800" b="1" dirty="0" smtClean="0"/>
              <a:t>	- </a:t>
            </a:r>
            <a:r>
              <a:rPr lang="es-MX" sz="1800" b="1" dirty="0" err="1" smtClean="0"/>
              <a:t>The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solutions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generated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by</a:t>
            </a:r>
            <a:r>
              <a:rPr lang="es-MX" sz="1800" b="1" dirty="0" smtClean="0"/>
              <a:t> Seiscomp3 </a:t>
            </a:r>
            <a:r>
              <a:rPr lang="es-MX" sz="1800" b="1" dirty="0" err="1" smtClean="0"/>
              <a:t>during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important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earthquakes</a:t>
            </a:r>
            <a:r>
              <a:rPr lang="es-MX" sz="1800" b="1" dirty="0" smtClean="0"/>
              <a:t>  at 2011 </a:t>
            </a:r>
            <a:r>
              <a:rPr lang="es-MX" sz="1800" b="1" dirty="0" err="1" smtClean="0"/>
              <a:t>were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very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good</a:t>
            </a:r>
            <a:r>
              <a:rPr lang="es-MX" sz="1800" b="1" dirty="0" smtClean="0"/>
              <a:t>, and </a:t>
            </a:r>
            <a:r>
              <a:rPr lang="es-MX" sz="1800" b="1" dirty="0" err="1" smtClean="0"/>
              <a:t>we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began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to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consider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to</a:t>
            </a:r>
            <a:r>
              <a:rPr lang="es-MX" sz="1800" b="1" dirty="0" smtClean="0"/>
              <a:t> use  </a:t>
            </a:r>
            <a:r>
              <a:rPr lang="es-MX" sz="1800" b="1" dirty="0" err="1" smtClean="0"/>
              <a:t>its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results</a:t>
            </a:r>
            <a:r>
              <a:rPr lang="es-MX" sz="1800" b="1" dirty="0" smtClean="0"/>
              <a:t> as </a:t>
            </a:r>
            <a:r>
              <a:rPr lang="es-MX" sz="1800" b="1" dirty="0" err="1" smtClean="0"/>
              <a:t>preliminary</a:t>
            </a:r>
            <a:r>
              <a:rPr lang="es-MX" sz="1800" b="1" dirty="0" smtClean="0"/>
              <a:t>  </a:t>
            </a:r>
            <a:r>
              <a:rPr lang="es-MX" sz="1800" b="1" dirty="0" err="1" smtClean="0"/>
              <a:t>information</a:t>
            </a:r>
            <a:r>
              <a:rPr lang="es-MX" sz="1800" b="1" dirty="0" smtClean="0"/>
              <a:t>.</a:t>
            </a:r>
          </a:p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r>
              <a:rPr lang="es-MX" sz="1800" b="1" dirty="0" smtClean="0"/>
              <a:t>	- </a:t>
            </a:r>
            <a:r>
              <a:rPr lang="es-MX" sz="1800" b="1" dirty="0" err="1" smtClean="0"/>
              <a:t>The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challenge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was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how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to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integrate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the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solutions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generated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by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Seiscomp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automatically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into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the</a:t>
            </a:r>
            <a:r>
              <a:rPr lang="es-MX" sz="1800" b="1" dirty="0" smtClean="0"/>
              <a:t>  SSN </a:t>
            </a:r>
            <a:r>
              <a:rPr lang="es-MX" sz="1800" b="1" dirty="0" err="1" smtClean="0"/>
              <a:t>information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systems</a:t>
            </a:r>
            <a:r>
              <a:rPr lang="es-MX" sz="1800" b="1" dirty="0" smtClean="0"/>
              <a:t>:</a:t>
            </a:r>
          </a:p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endParaRPr lang="es-MX" sz="1800" b="1" dirty="0" smtClean="0"/>
          </a:p>
          <a:p>
            <a:pPr marL="3467100" lvl="8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MX" sz="1800" b="1" dirty="0" smtClean="0"/>
              <a:t> Web </a:t>
            </a:r>
          </a:p>
          <a:p>
            <a:pPr marL="3467100" lvl="8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MX" sz="1800" b="1" dirty="0" smtClean="0"/>
              <a:t> SMS</a:t>
            </a:r>
          </a:p>
          <a:p>
            <a:pPr marL="3467100" lvl="8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MX" sz="1800" b="1" dirty="0" smtClean="0"/>
              <a:t> e-mail </a:t>
            </a:r>
          </a:p>
          <a:p>
            <a:pPr marL="3467100" lvl="8"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MX" sz="1800" b="1" dirty="0" smtClean="0"/>
              <a:t> </a:t>
            </a:r>
            <a:r>
              <a:rPr lang="es-MX" sz="1800" b="1" dirty="0" err="1" smtClean="0"/>
              <a:t>Twitter</a:t>
            </a:r>
            <a:r>
              <a:rPr lang="es-MX" sz="1800" b="1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35000F3-9291-4207-AFF0-85CCFD90101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13 Título"/>
          <p:cNvSpPr txBox="1">
            <a:spLocks/>
          </p:cNvSpPr>
          <p:nvPr/>
        </p:nvSpPr>
        <p:spPr>
          <a:xfrm>
            <a:off x="179512" y="218033"/>
            <a:ext cx="6787480" cy="4746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en-AU" sz="3200" b="1" dirty="0" smtClean="0">
                <a:solidFill>
                  <a:schemeClr val="bg1"/>
                </a:solidFill>
              </a:rPr>
              <a:t>Integration of SC3 into the SSN</a:t>
            </a:r>
            <a:endParaRPr lang="en-US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2132856"/>
            <a:ext cx="8208912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r>
              <a:rPr lang="es-MX" sz="1800" b="1" dirty="0" smtClean="0"/>
              <a:t>	- </a:t>
            </a:r>
            <a:r>
              <a:rPr lang="es-MX" sz="1800" b="1" dirty="0" err="1" smtClean="0"/>
              <a:t>We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analized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the</a:t>
            </a:r>
            <a:r>
              <a:rPr lang="es-MX" sz="1800" b="1" dirty="0" smtClean="0"/>
              <a:t> Seiscomp3 </a:t>
            </a:r>
            <a:r>
              <a:rPr lang="es-MX" sz="1800" b="1" dirty="0" err="1" smtClean="0"/>
              <a:t>behaviour</a:t>
            </a:r>
            <a:r>
              <a:rPr lang="es-MX" sz="1800" b="1" dirty="0" smtClean="0"/>
              <a:t>, and </a:t>
            </a:r>
            <a:r>
              <a:rPr lang="es-MX" sz="1800" b="1" dirty="0" err="1" smtClean="0"/>
              <a:t>identified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that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each</a:t>
            </a:r>
            <a:r>
              <a:rPr lang="es-MX" sz="1800" b="1" dirty="0" smtClean="0"/>
              <a:t> time SC3 </a:t>
            </a:r>
            <a:r>
              <a:rPr lang="es-MX" sz="1800" b="1" dirty="0" err="1" smtClean="0"/>
              <a:t>generates</a:t>
            </a:r>
            <a:r>
              <a:rPr lang="es-MX" sz="1800" b="1" dirty="0" smtClean="0"/>
              <a:t> a new </a:t>
            </a:r>
            <a:r>
              <a:rPr lang="es-MX" sz="1800" b="1" dirty="0" err="1" smtClean="0"/>
              <a:t>solution</a:t>
            </a:r>
            <a:r>
              <a:rPr lang="es-MX" sz="1800" b="1" dirty="0" smtClean="0"/>
              <a:t>, </a:t>
            </a:r>
            <a:r>
              <a:rPr lang="es-MX" sz="1800" b="1" dirty="0" err="1" smtClean="0"/>
              <a:t>it</a:t>
            </a:r>
            <a:r>
              <a:rPr lang="es-MX" sz="1800" b="1" dirty="0" smtClean="0"/>
              <a:t>  </a:t>
            </a:r>
            <a:r>
              <a:rPr lang="es-MX" sz="1800" b="1" dirty="0" err="1" smtClean="0"/>
              <a:t>creates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or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updates</a:t>
            </a:r>
            <a:r>
              <a:rPr lang="es-MX" sz="1800" b="1" dirty="0" smtClean="0"/>
              <a:t> a </a:t>
            </a:r>
            <a:r>
              <a:rPr lang="es-MX" sz="1800" b="1" dirty="0" err="1" smtClean="0"/>
              <a:t>summary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file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that</a:t>
            </a:r>
            <a:r>
              <a:rPr lang="es-MX" sz="1800" b="1" dirty="0" smtClean="0"/>
              <a:t>  </a:t>
            </a:r>
            <a:r>
              <a:rPr lang="es-MX" sz="1800" b="1" dirty="0" err="1" smtClean="0"/>
              <a:t>follows</a:t>
            </a:r>
            <a:r>
              <a:rPr lang="es-MX" sz="1800" b="1" dirty="0" smtClean="0"/>
              <a:t> a </a:t>
            </a:r>
            <a:r>
              <a:rPr lang="es-MX" sz="1800" b="1" dirty="0" err="1" smtClean="0"/>
              <a:t>specific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filesystem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structure</a:t>
            </a:r>
            <a:r>
              <a:rPr lang="es-MX" sz="1800" b="1" dirty="0" smtClean="0"/>
              <a:t> </a:t>
            </a:r>
            <a:r>
              <a:rPr lang="es-MX" sz="1800" b="1" dirty="0" err="1" smtClean="0"/>
              <a:t>under</a:t>
            </a:r>
            <a:r>
              <a:rPr lang="es-MX" sz="1800" b="1" dirty="0" smtClean="0"/>
              <a:t> de EVENTS </a:t>
            </a:r>
            <a:r>
              <a:rPr lang="es-MX" sz="1800" b="1" dirty="0" err="1" smtClean="0"/>
              <a:t>directory</a:t>
            </a:r>
            <a:r>
              <a:rPr lang="es-MX" sz="1800" b="1" dirty="0" smtClean="0"/>
              <a:t>:</a:t>
            </a:r>
            <a:endParaRPr lang="es-MX" sz="1800" b="1" dirty="0" smtClean="0"/>
          </a:p>
        </p:txBody>
      </p:sp>
      <p:sp>
        <p:nvSpPr>
          <p:cNvPr id="10" name="9 CuadroTexto"/>
          <p:cNvSpPr txBox="1"/>
          <p:nvPr/>
        </p:nvSpPr>
        <p:spPr>
          <a:xfrm>
            <a:off x="647056" y="37890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/home/sysop/.seiscomp3/log/events/2013/01/01/dir-event-id/summary-file</a:t>
            </a:r>
            <a:endParaRPr lang="en-US" sz="1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27584" y="450912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Each summary file contains the epicenter coordinates, number of phases, and magnitude of the event, as well as information regarding the time SC3 generated each solution.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35000F3-9291-4207-AFF0-85CCFD9010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13 Título"/>
          <p:cNvSpPr txBox="1">
            <a:spLocks/>
          </p:cNvSpPr>
          <p:nvPr/>
        </p:nvSpPr>
        <p:spPr>
          <a:xfrm>
            <a:off x="179512" y="218033"/>
            <a:ext cx="6787480" cy="4746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en-AU" sz="3200" b="1" dirty="0" smtClean="0">
                <a:solidFill>
                  <a:schemeClr val="bg1"/>
                </a:solidFill>
              </a:rPr>
              <a:t>Integration of SC3 into the SSN</a:t>
            </a:r>
            <a:endParaRPr lang="en-US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1340768"/>
            <a:ext cx="8208912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r>
              <a:rPr lang="es-MX" sz="1800" b="1" dirty="0" smtClean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04846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1115616" y="58772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SEISCOMP SUMMARY FILE EXAMPLE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5"/>
          <p:cNvSpPr>
            <a:spLocks noChangeAspect="1" noChangeShapeType="1"/>
          </p:cNvSpPr>
          <p:nvPr/>
        </p:nvSpPr>
        <p:spPr bwMode="auto">
          <a:xfrm>
            <a:off x="0" y="692696"/>
            <a:ext cx="8892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35000F3-9291-4207-AFF0-85CCFD9010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13 Título"/>
          <p:cNvSpPr txBox="1">
            <a:spLocks/>
          </p:cNvSpPr>
          <p:nvPr/>
        </p:nvSpPr>
        <p:spPr>
          <a:xfrm>
            <a:off x="179512" y="218033"/>
            <a:ext cx="6787480" cy="4746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en-AU" sz="3200" b="1" dirty="0" smtClean="0"/>
              <a:t>Integration of SC3 into the SSN</a:t>
            </a:r>
            <a:endParaRPr lang="en-US" sz="3200" b="1" i="1" kern="0" dirty="0"/>
          </a:p>
        </p:txBody>
      </p:sp>
      <p:sp>
        <p:nvSpPr>
          <p:cNvPr id="20" name="19 Esquina doblada"/>
          <p:cNvSpPr/>
          <p:nvPr/>
        </p:nvSpPr>
        <p:spPr bwMode="auto">
          <a:xfrm>
            <a:off x="3635896" y="1772816"/>
            <a:ext cx="648072" cy="288032"/>
          </a:xfrm>
          <a:prstGeom prst="foldedCorner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043608" y="1484784"/>
            <a:ext cx="576064" cy="9361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28 Rectángulo redondeado"/>
          <p:cNvSpPr/>
          <p:nvPr/>
        </p:nvSpPr>
        <p:spPr bwMode="auto">
          <a:xfrm>
            <a:off x="467544" y="836712"/>
            <a:ext cx="2304256" cy="132802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FFFFFF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FF"/>
                </a:solidFill>
              </a:rPr>
              <a:t>SEISCOMP3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" pitchFamily="18" charset="0"/>
            </a:endParaRPr>
          </a:p>
        </p:txBody>
      </p:sp>
      <p:sp>
        <p:nvSpPr>
          <p:cNvPr id="32" name="31 Rectángulo redondeado"/>
          <p:cNvSpPr/>
          <p:nvPr/>
        </p:nvSpPr>
        <p:spPr bwMode="auto">
          <a:xfrm>
            <a:off x="3491880" y="2132856"/>
            <a:ext cx="1728192" cy="1328023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" pitchFamily="18" charset="0"/>
              </a:rPr>
              <a:t>IWATCH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</a:rPr>
              <a:t>Looks for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" pitchFamily="18" charset="0"/>
              </a:rPr>
              <a:t>New SC3 Summary Files</a:t>
            </a:r>
          </a:p>
        </p:txBody>
      </p:sp>
      <p:sp>
        <p:nvSpPr>
          <p:cNvPr id="33" name="32 Rectángulo redondeado"/>
          <p:cNvSpPr/>
          <p:nvPr/>
        </p:nvSpPr>
        <p:spPr bwMode="auto">
          <a:xfrm>
            <a:off x="7164288" y="5661248"/>
            <a:ext cx="848350" cy="510778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FF"/>
                </a:solidFill>
              </a:rPr>
              <a:t>SMS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" pitchFamily="18" charset="0"/>
            </a:endParaRPr>
          </a:p>
        </p:txBody>
      </p:sp>
      <p:sp>
        <p:nvSpPr>
          <p:cNvPr id="34" name="33 Rectángulo redondeado"/>
          <p:cNvSpPr/>
          <p:nvPr/>
        </p:nvSpPr>
        <p:spPr bwMode="auto">
          <a:xfrm>
            <a:off x="5436096" y="908720"/>
            <a:ext cx="3168352" cy="160043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" pitchFamily="18" charset="0"/>
              </a:rPr>
              <a:t>PERL </a:t>
            </a:r>
            <a:r>
              <a:rPr lang="en-US" dirty="0" smtClean="0">
                <a:solidFill>
                  <a:srgbClr val="FFFFFF"/>
                </a:solidFill>
              </a:rPr>
              <a:t>SCRIPT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FFFF"/>
                </a:solidFill>
              </a:rPr>
              <a:t>Checks Each Summary Event File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600" dirty="0" smtClean="0">
                <a:solidFill>
                  <a:srgbClr val="FFFFFF"/>
                </a:solidFill>
              </a:rPr>
              <a:t> Coordinates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600" dirty="0" smtClean="0">
                <a:solidFill>
                  <a:srgbClr val="FFFFFF"/>
                </a:solidFill>
              </a:rPr>
              <a:t>Phases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600" dirty="0" smtClean="0">
                <a:solidFill>
                  <a:srgbClr val="FFFFFF"/>
                </a:solidFill>
              </a:rPr>
              <a:t>Magnitude</a:t>
            </a:r>
          </a:p>
        </p:txBody>
      </p:sp>
      <p:sp>
        <p:nvSpPr>
          <p:cNvPr id="35" name="34 Multidocumento"/>
          <p:cNvSpPr/>
          <p:nvPr/>
        </p:nvSpPr>
        <p:spPr bwMode="auto">
          <a:xfrm>
            <a:off x="467544" y="2348880"/>
            <a:ext cx="2232248" cy="1039951"/>
          </a:xfrm>
          <a:prstGeom prst="flowChartMultidocument">
            <a:avLst/>
          </a:prstGeom>
          <a:solidFill>
            <a:srgbClr val="00FF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Summary FILE</a:t>
            </a:r>
          </a:p>
        </p:txBody>
      </p:sp>
      <p:sp>
        <p:nvSpPr>
          <p:cNvPr id="36" name="35 Rectángulo redondeado"/>
          <p:cNvSpPr/>
          <p:nvPr/>
        </p:nvSpPr>
        <p:spPr bwMode="auto">
          <a:xfrm>
            <a:off x="6012160" y="5661248"/>
            <a:ext cx="783290" cy="510778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" pitchFamily="18" charset="0"/>
              </a:rPr>
              <a:t>Web</a:t>
            </a:r>
          </a:p>
        </p:txBody>
      </p:sp>
      <p:sp>
        <p:nvSpPr>
          <p:cNvPr id="37" name="36 Rectángulo redondeado"/>
          <p:cNvSpPr/>
          <p:nvPr/>
        </p:nvSpPr>
        <p:spPr bwMode="auto">
          <a:xfrm>
            <a:off x="7812360" y="4941168"/>
            <a:ext cx="1015369" cy="510778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FF"/>
                </a:solidFill>
              </a:rPr>
              <a:t>e-mail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" pitchFamily="18" charset="0"/>
            </a:endParaRPr>
          </a:p>
        </p:txBody>
      </p:sp>
      <p:sp>
        <p:nvSpPr>
          <p:cNvPr id="38" name="37 Rectángulo redondeado"/>
          <p:cNvSpPr/>
          <p:nvPr/>
        </p:nvSpPr>
        <p:spPr bwMode="auto">
          <a:xfrm>
            <a:off x="4860032" y="4941168"/>
            <a:ext cx="1108567" cy="510778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FF"/>
                </a:solidFill>
              </a:rPr>
              <a:t>Twitter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" pitchFamily="18" charset="0"/>
            </a:endParaRPr>
          </a:p>
        </p:txBody>
      </p:sp>
      <p:sp>
        <p:nvSpPr>
          <p:cNvPr id="39" name="38 Elipse"/>
          <p:cNvSpPr/>
          <p:nvPr/>
        </p:nvSpPr>
        <p:spPr bwMode="auto">
          <a:xfrm>
            <a:off x="6084168" y="3140968"/>
            <a:ext cx="1828547" cy="129837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SSN Info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Distribution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Process</a:t>
            </a:r>
          </a:p>
        </p:txBody>
      </p:sp>
      <p:sp>
        <p:nvSpPr>
          <p:cNvPr id="40" name="39 Flecha derecha"/>
          <p:cNvSpPr/>
          <p:nvPr/>
        </p:nvSpPr>
        <p:spPr bwMode="auto">
          <a:xfrm>
            <a:off x="2771800" y="2636912"/>
            <a:ext cx="576064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40 Flecha doblada"/>
          <p:cNvSpPr/>
          <p:nvPr/>
        </p:nvSpPr>
        <p:spPr bwMode="auto">
          <a:xfrm>
            <a:off x="4283968" y="1412776"/>
            <a:ext cx="936104" cy="461665"/>
          </a:xfrm>
          <a:prstGeom prst="bentArrow">
            <a:avLst/>
          </a:prstGeom>
          <a:solidFill>
            <a:srgbClr val="FF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41 Flecha abajo"/>
          <p:cNvSpPr/>
          <p:nvPr/>
        </p:nvSpPr>
        <p:spPr bwMode="auto">
          <a:xfrm flipH="1">
            <a:off x="6948264" y="2564904"/>
            <a:ext cx="144016" cy="49738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5" name="44 Conector recto de flecha"/>
          <p:cNvCxnSpPr/>
          <p:nvPr/>
        </p:nvCxnSpPr>
        <p:spPr bwMode="auto">
          <a:xfrm flipH="1">
            <a:off x="5652120" y="4293096"/>
            <a:ext cx="576064" cy="50405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46 Conector recto de flecha"/>
          <p:cNvCxnSpPr/>
          <p:nvPr/>
        </p:nvCxnSpPr>
        <p:spPr bwMode="auto">
          <a:xfrm flipH="1">
            <a:off x="6516216" y="4581128"/>
            <a:ext cx="216024" cy="100811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48 Conector recto de flecha"/>
          <p:cNvCxnSpPr/>
          <p:nvPr/>
        </p:nvCxnSpPr>
        <p:spPr bwMode="auto">
          <a:xfrm>
            <a:off x="7308304" y="4581128"/>
            <a:ext cx="288032" cy="100811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51 Conector recto de flecha"/>
          <p:cNvCxnSpPr/>
          <p:nvPr/>
        </p:nvCxnSpPr>
        <p:spPr bwMode="auto">
          <a:xfrm>
            <a:off x="7812360" y="4293096"/>
            <a:ext cx="504056" cy="5760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52 CuadroTexto"/>
          <p:cNvSpPr txBox="1"/>
          <p:nvPr/>
        </p:nvSpPr>
        <p:spPr>
          <a:xfrm>
            <a:off x="3923928" y="908720"/>
            <a:ext cx="104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Summary </a:t>
            </a:r>
          </a:p>
          <a:p>
            <a:pPr algn="ctr"/>
            <a:r>
              <a:rPr lang="en-US" sz="1400" b="1" dirty="0" smtClean="0"/>
              <a:t>Filename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35000F3-9291-4207-AFF0-85CCFD9010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13 Título"/>
          <p:cNvSpPr txBox="1">
            <a:spLocks/>
          </p:cNvSpPr>
          <p:nvPr/>
        </p:nvSpPr>
        <p:spPr>
          <a:xfrm>
            <a:off x="179512" y="218033"/>
            <a:ext cx="6787480" cy="4746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en-AU" sz="3200" b="1" dirty="0" smtClean="0">
                <a:solidFill>
                  <a:schemeClr val="bg1"/>
                </a:solidFill>
              </a:rPr>
              <a:t>Integration of SC3 into the SSN</a:t>
            </a:r>
            <a:endParaRPr lang="en-US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1340768"/>
            <a:ext cx="8208912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r>
              <a:rPr lang="es-MX" sz="1800" b="1" dirty="0" smtClean="0"/>
              <a:t>	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115616" y="58772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iwatch</a:t>
            </a:r>
            <a:r>
              <a:rPr lang="en-US" b="1" dirty="0" smtClean="0"/>
              <a:t> –r 2013 &gt; iwatch.log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9928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35000F3-9291-4207-AFF0-85CCFD9010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13 Título"/>
          <p:cNvSpPr txBox="1">
            <a:spLocks/>
          </p:cNvSpPr>
          <p:nvPr/>
        </p:nvSpPr>
        <p:spPr>
          <a:xfrm>
            <a:off x="179512" y="218033"/>
            <a:ext cx="6787480" cy="4746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en-AU" sz="3200" b="1" dirty="0" smtClean="0">
                <a:solidFill>
                  <a:schemeClr val="bg1"/>
                </a:solidFill>
              </a:rPr>
              <a:t>Integration of SC3 into the SSN</a:t>
            </a:r>
            <a:endParaRPr lang="en-US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1340768"/>
            <a:ext cx="8208912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r>
              <a:rPr lang="es-MX" sz="1800" b="1" dirty="0" smtClean="0"/>
              <a:t>	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115616" y="58772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iwatch.log is READ by the PERL SCRIPT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806489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35000F3-9291-4207-AFF0-85CCFD9010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13 Título"/>
          <p:cNvSpPr txBox="1">
            <a:spLocks/>
          </p:cNvSpPr>
          <p:nvPr/>
        </p:nvSpPr>
        <p:spPr>
          <a:xfrm>
            <a:off x="179512" y="218033"/>
            <a:ext cx="6787480" cy="4746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en-AU" sz="3200" b="1" dirty="0" smtClean="0">
                <a:solidFill>
                  <a:schemeClr val="bg1"/>
                </a:solidFill>
              </a:rPr>
              <a:t>Integration of SC3 into the SSN</a:t>
            </a:r>
            <a:endParaRPr lang="en-US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1340768"/>
            <a:ext cx="8208912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r>
              <a:rPr lang="es-MX" sz="1800" b="1" dirty="0" smtClean="0"/>
              <a:t>	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115616" y="58772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SC3 Solution   </a:t>
            </a:r>
            <a:endParaRPr lang="en-US" b="1" dirty="0"/>
          </a:p>
        </p:txBody>
      </p:sp>
      <p:pic>
        <p:nvPicPr>
          <p:cNvPr id="13" name="12 Imagen" descr="Screenshot-sces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8640960" cy="4248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35000F3-9291-4207-AFF0-85CCFD9010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13 Título"/>
          <p:cNvSpPr txBox="1">
            <a:spLocks/>
          </p:cNvSpPr>
          <p:nvPr/>
        </p:nvSpPr>
        <p:spPr>
          <a:xfrm>
            <a:off x="179512" y="218033"/>
            <a:ext cx="6787480" cy="47466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80000"/>
              </a:lnSpc>
              <a:defRPr/>
            </a:pPr>
            <a:r>
              <a:rPr lang="en-AU" sz="3200" b="1" dirty="0" smtClean="0">
                <a:solidFill>
                  <a:schemeClr val="bg1"/>
                </a:solidFill>
              </a:rPr>
              <a:t>Integration of SC3 into the SSN</a:t>
            </a:r>
            <a:endParaRPr lang="en-US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1340768"/>
            <a:ext cx="8208912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 indent="-898525" eaLnBrk="1" hangingPunct="1">
              <a:lnSpc>
                <a:spcPts val="3500"/>
              </a:lnSpc>
              <a:spcBef>
                <a:spcPts val="0"/>
              </a:spcBef>
              <a:tabLst>
                <a:tab pos="725488" algn="l"/>
              </a:tabLst>
            </a:pPr>
            <a:r>
              <a:rPr lang="es-MX" sz="1800" b="1" dirty="0" smtClean="0"/>
              <a:t>	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043608" y="5196007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D22E97"/>
                </a:solidFill>
              </a:rPr>
              <a:t>&gt; </a:t>
            </a:r>
            <a:r>
              <a:rPr lang="en-US" sz="1800" b="1" dirty="0" smtClean="0">
                <a:solidFill>
                  <a:srgbClr val="D22E97"/>
                </a:solidFill>
              </a:rPr>
              <a:t>20 </a:t>
            </a:r>
            <a:r>
              <a:rPr lang="en-US" sz="1800" b="1" dirty="0" smtClean="0">
                <a:solidFill>
                  <a:srgbClr val="D22E97"/>
                </a:solidFill>
              </a:rPr>
              <a:t>min OT </a:t>
            </a:r>
            <a:r>
              <a:rPr lang="en-US" sz="1800" b="1" dirty="0" smtClean="0"/>
              <a:t>Final Solution 16.42N 98.36 W 15 Km Mw 7.4</a:t>
            </a:r>
          </a:p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3.95 min OT Ph12 SC3  Solution 16.56N 98.28 W 10 Km Mb 6.5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4.85 min OT Ph15 SC3 Solution 16.46N 98.47W 10 Km Mw7.8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560840" cy="318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31856</TotalTime>
  <Words>305</Words>
  <Application>Microsoft Office PowerPoint</Application>
  <PresentationFormat>Presentación en pantalla (4:3)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Corbel</vt:lpstr>
      <vt:lpstr>Wingdings 2</vt:lpstr>
      <vt:lpstr>Times</vt:lpstr>
      <vt:lpstr>Calibri</vt:lpstr>
      <vt:lpstr>Wingdings</vt:lpstr>
      <vt:lpstr>Wingdings 3</vt:lpstr>
      <vt:lpstr>Diseño personalizado</vt:lpstr>
      <vt:lpstr>Módulo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Ctbto.Org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Recommendations</dc:title>
  <dc:creator>vila</dc:creator>
  <cp:lastModifiedBy>Jesus Antonio Perez Santana</cp:lastModifiedBy>
  <cp:revision>1395</cp:revision>
  <cp:lastPrinted>2012-08-21T15:03:35Z</cp:lastPrinted>
  <dcterms:created xsi:type="dcterms:W3CDTF">2009-02-02T10:56:04Z</dcterms:created>
  <dcterms:modified xsi:type="dcterms:W3CDTF">2013-01-17T01:34:26Z</dcterms:modified>
  <cp:category>Presentations</cp:category>
</cp:coreProperties>
</file>